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5" r:id="rId1"/>
  </p:sldMasterIdLst>
  <p:sldIdLst>
    <p:sldId id="257" r:id="rId2"/>
    <p:sldId id="269" r:id="rId3"/>
    <p:sldId id="273" r:id="rId4"/>
    <p:sldId id="259" r:id="rId5"/>
    <p:sldId id="267" r:id="rId6"/>
    <p:sldId id="271" r:id="rId7"/>
    <p:sldId id="260" r:id="rId8"/>
    <p:sldId id="263" r:id="rId9"/>
    <p:sldId id="264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4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24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86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6289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9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0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4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6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6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6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60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1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wgeonames.ncc.gov.i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8640" y="4261878"/>
            <a:ext cx="7992888" cy="149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   </a:t>
            </a: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23342-B9FB-7622-D087-03DBD66B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1895304"/>
            <a:ext cx="7875679" cy="28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748" y="1014153"/>
            <a:ext cx="7021253" cy="502721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b="1" dirty="0">
                <a:cs typeface="2  Nazanin" panose="00000400000000000000" pitchFamily="2" charset="-78"/>
              </a:rPr>
              <a:t>8</a:t>
            </a:r>
            <a:r>
              <a:rPr lang="fa-IR" b="1" dirty="0" smtClean="0">
                <a:cs typeface="2  Nazanin" panose="00000400000000000000" pitchFamily="2" charset="-78"/>
              </a:rPr>
              <a:t>) </a:t>
            </a:r>
            <a:r>
              <a:rPr lang="fa-IR" sz="1600" b="1" dirty="0">
                <a:cs typeface="2  Nazanin" panose="00000400000000000000" pitchFamily="2" charset="-78"/>
              </a:rPr>
              <a:t>مقرر شد، دبیرخانه کمیته در راستای فعال سازی نشریه </a:t>
            </a:r>
            <a:r>
              <a:rPr lang="fa-IR" sz="1600" b="1" dirty="0" smtClean="0">
                <a:cs typeface="2  Nazanin" panose="00000400000000000000" pitchFamily="2" charset="-78"/>
              </a:rPr>
              <a:t>نام‌های </a:t>
            </a:r>
            <a:r>
              <a:rPr lang="fa-IR" sz="1600" b="1" dirty="0">
                <a:cs typeface="2  Nazanin" panose="00000400000000000000" pitchFamily="2" charset="-78"/>
              </a:rPr>
              <a:t>جغرافیایی ایران و به منظور تعیین ساختار علمی، اجرایی و اعضای </a:t>
            </a:r>
            <a:r>
              <a:rPr lang="fa-IR" sz="1600" b="1" dirty="0" smtClean="0">
                <a:cs typeface="2  Nazanin" panose="00000400000000000000" pitchFamily="2" charset="-78"/>
              </a:rPr>
              <a:t>هیات تحریریه </a:t>
            </a:r>
            <a:r>
              <a:rPr lang="fa-IR" sz="1600" b="1" dirty="0">
                <a:cs typeface="2  Nazanin" panose="00000400000000000000" pitchFamily="2" charset="-78"/>
              </a:rPr>
              <a:t>آن با </a:t>
            </a:r>
            <a:r>
              <a:rPr lang="fa-IR" sz="1600" b="1" dirty="0" smtClean="0">
                <a:cs typeface="2  Nazanin" panose="00000400000000000000" pitchFamily="2" charset="-78"/>
              </a:rPr>
              <a:t>دستگاه‌های </a:t>
            </a:r>
            <a:r>
              <a:rPr lang="fa-IR" sz="1600" b="1" dirty="0">
                <a:cs typeface="2  Nazanin" panose="00000400000000000000" pitchFamily="2" charset="-78"/>
              </a:rPr>
              <a:t>عضو کمیته مکاتبه نموده و نتیجه در جلسه آتی کمیته اعلام </a:t>
            </a:r>
            <a:r>
              <a:rPr lang="fa-IR" sz="1600" b="1" dirty="0" smtClean="0">
                <a:cs typeface="2  Nazanin" panose="00000400000000000000" pitchFamily="2" charset="-78"/>
              </a:rPr>
              <a:t>شود</a:t>
            </a:r>
            <a:r>
              <a:rPr lang="fa-IR" b="1" dirty="0" smtClean="0">
                <a:cs typeface="2 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en-US" b="1" dirty="0">
              <a:cs typeface="2 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011" y="182880"/>
            <a:ext cx="529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200" dirty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1200" dirty="0">
              <a:cs typeface="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91" y="2211185"/>
            <a:ext cx="5050514" cy="422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490" y="1205345"/>
            <a:ext cx="7320511" cy="5245331"/>
          </a:xfrm>
        </p:spPr>
        <p:txBody>
          <a:bodyPr/>
          <a:lstStyle/>
          <a:p>
            <a:pPr algn="r" rtl="1"/>
            <a:r>
              <a:rPr lang="fa-IR" dirty="0" smtClean="0">
                <a:cs typeface="Titr" panose="00000700000000000000" pitchFamily="2" charset="-78"/>
              </a:rPr>
              <a:t>دستور جلسه</a:t>
            </a:r>
          </a:p>
          <a:p>
            <a:pPr algn="r" rtl="1"/>
            <a:endParaRPr lang="fa-IR" dirty="0">
              <a:cs typeface="Titr" panose="000007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ارائه گزارش سرکارخانم ملک محمودی(نماینده محترم وزارت آموزش و پرورش) با موضوع فرایندهای مرتبط با نام‌های جغرافیایی در وزارت آموزش و پرورش"اعم از روش‌های گردآوری، ثبت و ذخیره‌سازی و نحوه ارائه نام‌ها با نگارش صحیح و تلفظ استاندارد به منظور جلوگیری از تشتت و اختلاف در نام‌های جغرافیایی".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 ارائه گزارش جناب آقای محمد صاحبی(نماینده محترم فرهنگستان زبان و ادب فارسی و سرپرست گروه آوانگاری) با موضوع اقدامات انجام شده در خصوص کتاب راهنمای توپونیمی ایران.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ارائه گزارش جناب آقای سیدعباس مجتهدی(مشاور ارشد و عضو محترم شورای مرکزی مطالعات خلیج فارس) با موضوع دستاوردهای اخیر مرکز مطالعات خلیج فارس.</a:t>
            </a:r>
          </a:p>
          <a:p>
            <a:pPr algn="just" rtl="1"/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9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164" y="2718262"/>
            <a:ext cx="3898669" cy="3323099"/>
          </a:xfrm>
        </p:spPr>
        <p:txBody>
          <a:bodyPr/>
          <a:lstStyle/>
          <a:p>
            <a:r>
              <a:rPr lang="fa-IR" sz="3200" dirty="0">
                <a:cs typeface="B Titr" panose="00000700000000000000" pitchFamily="2" charset="-78"/>
              </a:rPr>
              <a:t>با تشکر از توجه </a:t>
            </a:r>
            <a:r>
              <a:rPr lang="fa-IR" sz="3200" dirty="0" smtClean="0">
                <a:cs typeface="B Titr" panose="00000700000000000000" pitchFamily="2" charset="-78"/>
              </a:rPr>
              <a:t>شما</a:t>
            </a:r>
          </a:p>
          <a:p>
            <a:endParaRPr lang="en-US" dirty="0">
              <a:cs typeface="B Titr" panose="000007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8640" y="4261878"/>
            <a:ext cx="7992888" cy="149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   نودو هشتمین نشست</a:t>
            </a:r>
            <a:b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31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3"/>
                </a:solidFill>
                <a:cs typeface="B Nazanin" pitchFamily="2" charset="-78"/>
              </a:rPr>
              <a:t>کمیته تخصصی نام‌نگاری و یکسان‌سازی نام‌های جغرافیایی ایران</a:t>
            </a: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17520"/>
              </p:ext>
            </p:extLst>
          </p:nvPr>
        </p:nvGraphicFramePr>
        <p:xfrm>
          <a:off x="1348640" y="753896"/>
          <a:ext cx="2590541" cy="292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3" imgW="3017520" imgH="3401280" progId="">
                  <p:embed/>
                </p:oleObj>
              </mc:Choice>
              <mc:Fallback>
                <p:oleObj r:id="rId3" imgW="3017520" imgH="340128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8640" y="753896"/>
                        <a:ext cx="2590541" cy="292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2625" y="1080101"/>
            <a:ext cx="2387221" cy="28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87" y="99753"/>
            <a:ext cx="8212975" cy="5941609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/>
              <a:t> 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7724" y="1413165"/>
            <a:ext cx="6493804" cy="43475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  <a:t/>
            </a:r>
            <a:br>
              <a:rPr lang="fa-IR" sz="1800" b="1" dirty="0" smtClean="0">
                <a:ln/>
                <a:solidFill>
                  <a:schemeClr val="accent3"/>
                </a:solidFill>
                <a:cs typeface="B Nazanin" pitchFamily="2" charset="-78"/>
              </a:rPr>
            </a:br>
            <a:endParaRPr lang="fa-IR" sz="1600" b="1" dirty="0">
              <a:ln/>
              <a:solidFill>
                <a:schemeClr val="accent3"/>
              </a:solidFill>
              <a:cs typeface="B Nazanin" pitchFamily="2" charset="-7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406054"/>
              </p:ext>
            </p:extLst>
          </p:nvPr>
        </p:nvGraphicFramePr>
        <p:xfrm>
          <a:off x="525681" y="346572"/>
          <a:ext cx="1941636" cy="218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3017520" imgH="3401280" progId="">
                  <p:embed/>
                </p:oleObj>
              </mc:Choice>
              <mc:Fallback>
                <p:oleObj r:id="rId3" imgW="3017520" imgH="3401280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681" y="346572"/>
                        <a:ext cx="1941636" cy="2188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56705" y="3387231"/>
            <a:ext cx="9210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fa-IR" sz="2000" dirty="0">
                <a:solidFill>
                  <a:prstClr val="black">
                    <a:lumMod val="75000"/>
                    <a:lumOff val="25000"/>
                  </a:prstClr>
                </a:solidFill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01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869" y="182880"/>
            <a:ext cx="7298576" cy="5858482"/>
          </a:xfrm>
        </p:spPr>
        <p:txBody>
          <a:bodyPr>
            <a:normAutofit/>
          </a:bodyPr>
          <a:lstStyle/>
          <a:p>
            <a:pPr algn="ctr" rtl="1"/>
            <a:r>
              <a:rPr lang="fa-IR" sz="1200" dirty="0" smtClean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1200" dirty="0" smtClean="0">
              <a:cs typeface="Titr" panose="00000700000000000000" pitchFamily="2" charset="-78"/>
            </a:endParaRPr>
          </a:p>
          <a:p>
            <a:pPr algn="just" rtl="1"/>
            <a:endParaRPr lang="en-US" dirty="0" smtClean="0">
              <a:cs typeface="Titr" panose="00000700000000000000" pitchFamily="2" charset="-78"/>
            </a:endParaRPr>
          </a:p>
          <a:p>
            <a:pPr algn="just" rtl="1"/>
            <a:endParaRPr lang="en-US" dirty="0">
              <a:cs typeface="Titr" panose="00000700000000000000" pitchFamily="2" charset="-78"/>
            </a:endParaRPr>
          </a:p>
          <a:p>
            <a:pPr algn="just" rtl="1"/>
            <a:r>
              <a:rPr lang="fa-IR" dirty="0">
                <a:cs typeface="Titr" panose="00000700000000000000" pitchFamily="2" charset="-78"/>
              </a:rPr>
              <a:t>1</a:t>
            </a:r>
            <a:r>
              <a:rPr lang="fa-IR" sz="1600" dirty="0">
                <a:cs typeface="Titr" panose="00000700000000000000" pitchFamily="2" charset="-78"/>
              </a:rPr>
              <a:t>) </a:t>
            </a:r>
            <a:r>
              <a:rPr lang="fa-IR" sz="1600" b="1" dirty="0">
                <a:cs typeface="2  Nazanin" panose="00000400000000000000" pitchFamily="2" charset="-78"/>
              </a:rPr>
              <a:t>مقرر شد، گزارش مکتوب نماینده وزارت امور خارجه از سومین اجلاس گروه متخصصان </a:t>
            </a:r>
            <a:r>
              <a:rPr lang="fa-IR" sz="1600" b="1" dirty="0" smtClean="0">
                <a:cs typeface="2  Nazanin" panose="00000400000000000000" pitchFamily="2" charset="-78"/>
              </a:rPr>
              <a:t>نام‌های </a:t>
            </a:r>
            <a:r>
              <a:rPr lang="fa-IR" sz="1600" b="1" dirty="0">
                <a:cs typeface="2  Nazanin" panose="00000400000000000000" pitchFamily="2" charset="-78"/>
              </a:rPr>
              <a:t>جغرافیایی سازمان ملل از </a:t>
            </a:r>
            <a:r>
              <a:rPr lang="fa-IR" sz="1600" b="1" dirty="0" smtClean="0">
                <a:cs typeface="2  Nazanin" panose="00000400000000000000" pitchFamily="2" charset="-78"/>
              </a:rPr>
              <a:t>طریق دبیرخانه </a:t>
            </a:r>
            <a:r>
              <a:rPr lang="fa-IR" sz="1600" b="1" dirty="0">
                <a:cs typeface="2  Nazanin" panose="00000400000000000000" pitchFamily="2" charset="-78"/>
              </a:rPr>
              <a:t>کمیته به نمایندگان ارسال </a:t>
            </a:r>
            <a:r>
              <a:rPr lang="fa-IR" sz="1600" b="1" dirty="0" smtClean="0">
                <a:cs typeface="2  Nazanin" panose="00000400000000000000" pitchFamily="2" charset="-78"/>
              </a:rPr>
              <a:t>شود</a:t>
            </a:r>
            <a:r>
              <a:rPr lang="fa-IR" b="1" dirty="0" smtClean="0">
                <a:cs typeface="2  Nazanin" panose="00000400000000000000" pitchFamily="2" charset="-78"/>
              </a:rPr>
              <a:t>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402378"/>
            <a:ext cx="4812691" cy="40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178" y="465513"/>
            <a:ext cx="7863840" cy="5575849"/>
          </a:xfrm>
        </p:spPr>
        <p:txBody>
          <a:bodyPr>
            <a:normAutofit/>
          </a:bodyPr>
          <a:lstStyle/>
          <a:p>
            <a:pPr algn="ctr" rtl="1"/>
            <a:r>
              <a:rPr lang="fa-IR" sz="1200" dirty="0" smtClean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fa-IR" sz="1200" dirty="0">
              <a:cs typeface="Titr" panose="000007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ctr" rtl="1"/>
            <a:endParaRPr lang="fa-IR" b="1" dirty="0">
              <a:cs typeface="2  Nazanin" panose="000004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ctr" rtl="1"/>
            <a:endParaRPr lang="fa-IR" b="1" dirty="0">
              <a:cs typeface="2  Nazanin" panose="000004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dirty="0">
                <a:cs typeface="Titr" panose="00000700000000000000" pitchFamily="2" charset="-78"/>
              </a:rPr>
              <a:t>2</a:t>
            </a:r>
            <a:r>
              <a:rPr lang="fa-IR" b="1" dirty="0">
                <a:cs typeface="2  Nazanin" panose="00000400000000000000" pitchFamily="2" charset="-78"/>
              </a:rPr>
              <a:t>) مقرر شد، دبیرخانه کمیته پیشنهاد آقای سیدمحمد صاحبی "پروژه تهیه کتاب راهنمای جامع توپونیمی ایران و تهیه دستورالعمل راهنمای توپونیمی ایران" را در قالب انعقاد قرارداد با ایشان پیگیری و گزارش پیشرفت آن در جلسه آتی کمیته مطرح شود.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38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4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553" y="465513"/>
            <a:ext cx="7863840" cy="5575849"/>
          </a:xfrm>
        </p:spPr>
        <p:txBody>
          <a:bodyPr>
            <a:normAutofit/>
          </a:bodyPr>
          <a:lstStyle/>
          <a:p>
            <a:pPr algn="ctr" rtl="1"/>
            <a:r>
              <a:rPr lang="fa-IR" sz="1200" dirty="0" smtClean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fa-IR" sz="1200" dirty="0">
              <a:cs typeface="Titr" panose="00000700000000000000" pitchFamily="2" charset="-78"/>
            </a:endParaRPr>
          </a:p>
          <a:p>
            <a:pPr algn="ctr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3</a:t>
            </a:r>
            <a:r>
              <a:rPr lang="fa-IR" b="1" dirty="0">
                <a:cs typeface="2  Nazanin" panose="00000400000000000000" pitchFamily="2" charset="-78"/>
              </a:rPr>
              <a:t>) مقرر شد، سازمان جغرافیایی نیروهای مسلح با ارائه اطلاعات زبانی روستاها برگرفته از فرهنگ </a:t>
            </a:r>
            <a:r>
              <a:rPr lang="fa-IR" b="1" dirty="0" smtClean="0">
                <a:cs typeface="2  Nazanin" panose="00000400000000000000" pitchFamily="2" charset="-78"/>
              </a:rPr>
              <a:t>آبادی‌های </a:t>
            </a:r>
            <a:r>
              <a:rPr lang="fa-IR" b="1" dirty="0">
                <a:cs typeface="2  Nazanin" panose="00000400000000000000" pitchFamily="2" charset="-78"/>
              </a:rPr>
              <a:t>کشور، در جهت تدوین </a:t>
            </a:r>
            <a:r>
              <a:rPr lang="fa-IR" b="1" dirty="0" smtClean="0">
                <a:cs typeface="2  Nazanin" panose="00000400000000000000" pitchFamily="2" charset="-78"/>
              </a:rPr>
              <a:t>کتاب راهنمای </a:t>
            </a:r>
            <a:r>
              <a:rPr lang="fa-IR" b="1" dirty="0">
                <a:cs typeface="2  Nazanin" panose="00000400000000000000" pitchFamily="2" charset="-78"/>
              </a:rPr>
              <a:t>جامع توپونیمی با کمیته و آقای دکتر صاحبی همکاری </a:t>
            </a:r>
            <a:r>
              <a:rPr lang="fa-IR" b="1" dirty="0" smtClean="0">
                <a:cs typeface="2  Nazanin" panose="00000400000000000000" pitchFamily="2" charset="-78"/>
              </a:rPr>
              <a:t>نماید.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48" y="2275522"/>
            <a:ext cx="4711476" cy="458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78" y="1695797"/>
            <a:ext cx="7487224" cy="4345566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Titr" panose="00000700000000000000" pitchFamily="2" charset="-78"/>
              </a:rPr>
              <a:t>4) </a:t>
            </a:r>
            <a:r>
              <a:rPr lang="fa-IR" b="1" dirty="0" smtClean="0">
                <a:cs typeface="2  Nazanin" panose="00000400000000000000" pitchFamily="2" charset="-78"/>
              </a:rPr>
              <a:t>مقرر شد، دبیرخانه کمیته دوره های آموزشی آتی گروه متخصصان نام‌های جغرافیایی سازمان ملل و موارد مشابه را به نحو مقتضی به اعضا اطلاع رسانی نماید.</a:t>
            </a:r>
          </a:p>
          <a:p>
            <a:pPr algn="just" rtl="1"/>
            <a:r>
              <a:rPr lang="fa-IR" sz="1400" dirty="0" smtClean="0">
                <a:cs typeface="2  Nazanin" panose="00000400000000000000" pitchFamily="2" charset="-78"/>
              </a:rPr>
              <a:t>سایت </a:t>
            </a:r>
            <a:r>
              <a:rPr lang="en-US" sz="1400" dirty="0" smtClean="0">
                <a:cs typeface="2  Nazanin" panose="00000400000000000000" pitchFamily="2" charset="-78"/>
              </a:rPr>
              <a:t>UNGEGN</a:t>
            </a:r>
            <a:r>
              <a:rPr lang="fa-IR" sz="1400" dirty="0" smtClean="0">
                <a:cs typeface="2  Nazanin" panose="00000400000000000000" pitchFamily="2" charset="-78"/>
              </a:rPr>
              <a:t> بررسی گردید، تا این لحظه دوره آموزشی جدیدی در سایت فوق اعلام نشده است.</a:t>
            </a:r>
          </a:p>
          <a:p>
            <a:pPr algn="just" rtl="1"/>
            <a:r>
              <a:rPr lang="ar-SA" sz="1400" dirty="0" smtClean="0">
                <a:cs typeface="2  Nazanin" panose="00000400000000000000" pitchFamily="2" charset="-78"/>
              </a:rPr>
              <a:t>دوره های آموزشی</a:t>
            </a:r>
            <a:r>
              <a:rPr lang="en-US" sz="1100" dirty="0" smtClean="0">
                <a:cs typeface="2  Nazanin" panose="00000400000000000000" pitchFamily="2" charset="-78"/>
              </a:rPr>
              <a:t>UNGEGN</a:t>
            </a:r>
            <a:r>
              <a:rPr lang="en-US" sz="1400" dirty="0" smtClean="0">
                <a:cs typeface="2  Nazanin" panose="00000400000000000000" pitchFamily="2" charset="-78"/>
              </a:rPr>
              <a:t> </a:t>
            </a:r>
            <a:r>
              <a:rPr lang="fa-IR" sz="1400" dirty="0" smtClean="0">
                <a:cs typeface="2  Nazanin" panose="00000400000000000000" pitchFamily="2" charset="-78"/>
              </a:rPr>
              <a:t> بعنوان </a:t>
            </a:r>
            <a:r>
              <a:rPr lang="ar-SA" sz="1400" dirty="0" smtClean="0">
                <a:cs typeface="2  Nazanin" panose="00000400000000000000" pitchFamily="2" charset="-78"/>
              </a:rPr>
              <a:t>یکی </a:t>
            </a:r>
            <a:r>
              <a:rPr lang="ar-SA" sz="1400" dirty="0">
                <a:cs typeface="2  Nazanin" panose="00000400000000000000" pitchFamily="2" charset="-78"/>
              </a:rPr>
              <a:t>از اقلام اطلاعاتی</a:t>
            </a:r>
            <a:r>
              <a:rPr lang="fa-IR" sz="1400" dirty="0">
                <a:cs typeface="2  Nazanin" panose="00000400000000000000" pitchFamily="2" charset="-78"/>
              </a:rPr>
              <a:t> سایت جدید </a:t>
            </a:r>
            <a:r>
              <a:rPr lang="fa-IR" sz="1400" dirty="0" smtClean="0">
                <a:cs typeface="2  Nazanin" panose="00000400000000000000" pitchFamily="2" charset="-78"/>
              </a:rPr>
              <a:t>کمیته نام‌نگاری و یکسان‌سازی نام‌های جغرافیایی می باشد، </a:t>
            </a:r>
            <a:r>
              <a:rPr lang="fa-IR" sz="1400" dirty="0">
                <a:cs typeface="2  Nazanin" panose="00000400000000000000" pitchFamily="2" charset="-78"/>
              </a:rPr>
              <a:t>لذا</a:t>
            </a:r>
            <a:r>
              <a:rPr lang="ar-SA" sz="1400" dirty="0">
                <a:cs typeface="2  Nazanin" panose="00000400000000000000" pitchFamily="2" charset="-78"/>
              </a:rPr>
              <a:t> به محض فعال شدن </a:t>
            </a:r>
            <a:r>
              <a:rPr lang="fa-IR" sz="1400" dirty="0">
                <a:cs typeface="2  Nazanin" panose="00000400000000000000" pitchFamily="2" charset="-78"/>
              </a:rPr>
              <a:t>این </a:t>
            </a:r>
            <a:r>
              <a:rPr lang="fa-IR" sz="1400" dirty="0" smtClean="0">
                <a:cs typeface="2  Nazanin" panose="00000400000000000000" pitchFamily="2" charset="-78"/>
              </a:rPr>
              <a:t>سایت، </a:t>
            </a:r>
            <a:r>
              <a:rPr lang="fa-IR" sz="1400" dirty="0">
                <a:cs typeface="2  Nazanin" panose="00000400000000000000" pitchFamily="2" charset="-78"/>
              </a:rPr>
              <a:t>اطلاعات فوق</a:t>
            </a:r>
            <a:r>
              <a:rPr lang="ar-SA" sz="1400" dirty="0">
                <a:cs typeface="2  Nazanin" panose="00000400000000000000" pitchFamily="2" charset="-78"/>
              </a:rPr>
              <a:t> </a:t>
            </a:r>
            <a:r>
              <a:rPr lang="fa-IR" sz="1400" dirty="0">
                <a:cs typeface="2  Nazanin" panose="00000400000000000000" pitchFamily="2" charset="-78"/>
              </a:rPr>
              <a:t>نیز </a:t>
            </a:r>
            <a:r>
              <a:rPr lang="ar-SA" sz="1400" dirty="0">
                <a:cs typeface="2  Nazanin" panose="00000400000000000000" pitchFamily="2" charset="-78"/>
              </a:rPr>
              <a:t>در دسترس و قابل استفاده </a:t>
            </a:r>
            <a:r>
              <a:rPr lang="fa-IR" sz="1400" dirty="0" smtClean="0">
                <a:cs typeface="2  Nazanin" panose="00000400000000000000" pitchFamily="2" charset="-78"/>
              </a:rPr>
              <a:t>خواهد بود.</a:t>
            </a:r>
          </a:p>
          <a:p>
            <a:pPr algn="just" rtl="1"/>
            <a:endParaRPr lang="fa-IR" sz="1400" b="1" dirty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5) مقرر شد، دبیرخانه کمیته به منظور فعال سازی گروه جنوب غربی آسیا (بجز عربی) برنامه عملیاتی تهیه نماید.</a:t>
            </a:r>
          </a:p>
          <a:p>
            <a:pPr algn="just" rtl="1"/>
            <a:r>
              <a:rPr lang="fa-IR" sz="1400" dirty="0" smtClean="0">
                <a:cs typeface="2  Nazanin" panose="00000400000000000000" pitchFamily="2" charset="-78"/>
              </a:rPr>
              <a:t>پایگاه داده نام‌های جغرافیایی گروه زبانی جنوب غرب آسیا (بجز عربی) توسط این کمیته ایجاد شده است.</a:t>
            </a:r>
            <a:r>
              <a:rPr lang="fa-IR" sz="1400" dirty="0">
                <a:cs typeface="2  Nazanin" panose="00000400000000000000" pitchFamily="2" charset="-78"/>
              </a:rPr>
              <a:t> </a:t>
            </a:r>
            <a:r>
              <a:rPr lang="fa-IR" sz="1400" dirty="0" smtClean="0">
                <a:cs typeface="2  Nazanin" panose="00000400000000000000" pitchFamily="2" charset="-78"/>
              </a:rPr>
              <a:t>این کمیته در نظر دارد در خصوص توسعه و تکمیل پایگاه داده فوق با کشورهای عضو این گروه مکاتبه نماید.</a:t>
            </a:r>
          </a:p>
          <a:p>
            <a:pPr algn="just" rtl="1"/>
            <a:r>
              <a:rPr lang="fa-IR" sz="1400" dirty="0">
                <a:cs typeface="2  Nazanin" panose="00000400000000000000" pitchFamily="2" charset="-78"/>
              </a:rPr>
              <a:t>آدرس پایگاه داده نام های جغرافیایی گروه زبانی جنوب غرب آسیا (بجز عربی</a:t>
            </a:r>
            <a:r>
              <a:rPr lang="fa-IR" sz="1400" dirty="0" smtClean="0">
                <a:cs typeface="2  Nazanin" panose="00000400000000000000" pitchFamily="2" charset="-78"/>
              </a:rPr>
              <a:t>): </a:t>
            </a:r>
            <a:r>
              <a:rPr lang="en-US" sz="1400" b="1" dirty="0">
                <a:solidFill>
                  <a:schemeClr val="tx1"/>
                </a:solidFill>
                <a:cs typeface="2  Nazanin" panose="00000400000000000000" pitchFamily="2" charset="-78"/>
                <a:hlinkClick r:id="rId3"/>
              </a:rPr>
              <a:t>https://</a:t>
            </a:r>
            <a:r>
              <a:rPr lang="en-US" sz="1400" b="1" dirty="0" smtClean="0">
                <a:solidFill>
                  <a:schemeClr val="tx1"/>
                </a:solidFill>
                <a:cs typeface="2  Nazanin" panose="00000400000000000000" pitchFamily="2" charset="-78"/>
                <a:hlinkClick r:id="rId3"/>
              </a:rPr>
              <a:t>swgeonames.ncc.gov.ir</a:t>
            </a:r>
            <a:endParaRPr lang="en-US" dirty="0">
              <a:cs typeface="2 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1636" y="307572"/>
            <a:ext cx="5278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200" dirty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1200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51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20" y="756458"/>
            <a:ext cx="7487224" cy="5384657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6</a:t>
            </a:r>
            <a:r>
              <a:rPr lang="fa-IR" b="1" dirty="0">
                <a:cs typeface="2  Nazanin" panose="00000400000000000000" pitchFamily="2" charset="-78"/>
              </a:rPr>
              <a:t>) مقرر شد، دبیرخانه کمیته میزان تطبیق </a:t>
            </a:r>
            <a:r>
              <a:rPr lang="fa-IR" b="1" dirty="0" smtClean="0">
                <a:cs typeface="2  Nazanin" panose="00000400000000000000" pitchFamily="2" charset="-78"/>
              </a:rPr>
              <a:t>کارگروه‌های </a:t>
            </a:r>
            <a:r>
              <a:rPr lang="fa-IR" b="1" dirty="0">
                <a:cs typeface="2  Nazanin" panose="00000400000000000000" pitchFamily="2" charset="-78"/>
              </a:rPr>
              <a:t>کمیته با </a:t>
            </a:r>
            <a:r>
              <a:rPr lang="fa-IR" b="1" dirty="0" smtClean="0">
                <a:cs typeface="2  Nazanin" panose="00000400000000000000" pitchFamily="2" charset="-78"/>
              </a:rPr>
              <a:t>کارگروه‌های </a:t>
            </a:r>
            <a:r>
              <a:rPr lang="fa-IR" b="1" dirty="0">
                <a:cs typeface="2  Nazanin" panose="00000400000000000000" pitchFamily="2" charset="-78"/>
              </a:rPr>
              <a:t>گروه متخصصان </a:t>
            </a:r>
            <a:r>
              <a:rPr lang="fa-IR" b="1" dirty="0" smtClean="0">
                <a:cs typeface="2  Nazanin" panose="00000400000000000000" pitchFamily="2" charset="-78"/>
              </a:rPr>
              <a:t>نام‌های </a:t>
            </a:r>
            <a:r>
              <a:rPr lang="fa-IR" b="1" dirty="0">
                <a:cs typeface="2  Nazanin" panose="00000400000000000000" pitchFamily="2" charset="-78"/>
              </a:rPr>
              <a:t>جغرافیایی سازمان ملل را بررسی </a:t>
            </a:r>
            <a:r>
              <a:rPr lang="fa-IR" b="1" dirty="0" smtClean="0">
                <a:cs typeface="2  Nazanin" panose="00000400000000000000" pitchFamily="2" charset="-78"/>
              </a:rPr>
              <a:t>وگزارش </a:t>
            </a:r>
            <a:r>
              <a:rPr lang="fa-IR" b="1" dirty="0">
                <a:cs typeface="2  Nazanin" panose="00000400000000000000" pitchFamily="2" charset="-78"/>
              </a:rPr>
              <a:t>آن را به منظور متناسب سازی در جلسه آتی ارائه </a:t>
            </a:r>
            <a:r>
              <a:rPr lang="fa-IR" b="1" dirty="0" smtClean="0">
                <a:cs typeface="2  Nazanin" panose="00000400000000000000" pitchFamily="2" charset="-78"/>
              </a:rPr>
              <a:t>نماید.</a:t>
            </a: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fa-IR" b="1" dirty="0" smtClean="0">
              <a:cs typeface="2  Nazanin" panose="00000400000000000000" pitchFamily="2" charset="-78"/>
            </a:endParaRPr>
          </a:p>
          <a:p>
            <a:pPr algn="just" rtl="1"/>
            <a:endParaRPr lang="en-US" b="1" dirty="0">
              <a:cs typeface="2 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5011" y="182880"/>
            <a:ext cx="529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200" dirty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1200" dirty="0">
              <a:cs typeface="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920240"/>
            <a:ext cx="7500781" cy="38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" y="182880"/>
            <a:ext cx="1545709" cy="17373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78" y="2485505"/>
            <a:ext cx="7487224" cy="3555857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cs typeface="2  Nazanin" panose="00000400000000000000" pitchFamily="2" charset="-78"/>
              </a:rPr>
              <a:t>7) </a:t>
            </a:r>
            <a:r>
              <a:rPr lang="fa-IR" b="1" dirty="0">
                <a:cs typeface="2  Nazanin" panose="00000400000000000000" pitchFamily="2" charset="-78"/>
              </a:rPr>
              <a:t>مقرر شد، اعضا پیشنهادات خود را در خصوص پروژه توسعه و تکمیل پایگاه ملی </a:t>
            </a:r>
            <a:r>
              <a:rPr lang="fa-IR" b="1" dirty="0" smtClean="0">
                <a:cs typeface="2  Nazanin" panose="00000400000000000000" pitchFamily="2" charset="-78"/>
              </a:rPr>
              <a:t>نام‌های </a:t>
            </a:r>
            <a:r>
              <a:rPr lang="fa-IR" b="1" dirty="0">
                <a:cs typeface="2  Nazanin" panose="00000400000000000000" pitchFamily="2" charset="-78"/>
              </a:rPr>
              <a:t>جغرافیایی ایران تا پایان روز  </a:t>
            </a:r>
            <a:r>
              <a:rPr lang="fa-IR" b="1" dirty="0" smtClean="0">
                <a:cs typeface="2  Nazanin" panose="00000400000000000000" pitchFamily="2" charset="-78"/>
              </a:rPr>
              <a:t>1402/03/31به منظور </a:t>
            </a:r>
            <a:r>
              <a:rPr lang="fa-IR" b="1" dirty="0">
                <a:cs typeface="2  Nazanin" panose="00000400000000000000" pitchFamily="2" charset="-78"/>
              </a:rPr>
              <a:t>جمع بندی نظرات به دبیرخانه کمیته ارسال </a:t>
            </a:r>
            <a:r>
              <a:rPr lang="fa-IR" b="1" dirty="0" smtClean="0">
                <a:cs typeface="2  Nazanin" panose="00000400000000000000" pitchFamily="2" charset="-78"/>
              </a:rPr>
              <a:t>نمایند.</a:t>
            </a:r>
          </a:p>
          <a:p>
            <a:pPr algn="just" rtl="1"/>
            <a:r>
              <a:rPr lang="fa-IR" dirty="0" smtClean="0">
                <a:cs typeface="2  Nazanin" panose="00000400000000000000" pitchFamily="2" charset="-78"/>
              </a:rPr>
              <a:t>شرح خدمات توسعه و تکمیل پایگاه ملی نام‌های جغرافیایی نهایی و آماده واگذاری به شرکت طرف قرارداد می باشد.</a:t>
            </a:r>
          </a:p>
          <a:p>
            <a:pPr algn="just" rtl="1"/>
            <a:endParaRPr lang="fa-IR" b="1" dirty="0">
              <a:cs typeface="2  Nazanin" panose="00000400000000000000" pitchFamily="2" charset="-78"/>
            </a:endParaRPr>
          </a:p>
          <a:p>
            <a:pPr marL="0" indent="0" algn="just" rtl="1">
              <a:buNone/>
            </a:pPr>
            <a:endParaRPr lang="fa-IR" b="1" dirty="0" smtClean="0">
              <a:cs typeface="2 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011" y="182880"/>
            <a:ext cx="5295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200" dirty="0">
                <a:cs typeface="Titr" panose="00000700000000000000" pitchFamily="2" charset="-78"/>
              </a:rPr>
              <a:t>مروری بر مصوبات نودوهفتمین نشست کمیته تخصصی نام‌نگاری و یکسان‌سازی نام‌های جغرافیایی</a:t>
            </a:r>
            <a:endParaRPr lang="en-US" sz="1200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59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1060</TotalTime>
  <Words>628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2  Nazanin</vt:lpstr>
      <vt:lpstr>Arial</vt:lpstr>
      <vt:lpstr>B Nazanin</vt:lpstr>
      <vt:lpstr>B Titr</vt:lpstr>
      <vt:lpstr>Tahoma</vt:lpstr>
      <vt:lpstr>Titr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Rahele Alizadeh</dc:creator>
  <cp:lastModifiedBy>Rahele Alizadeh</cp:lastModifiedBy>
  <cp:revision>60</cp:revision>
  <dcterms:created xsi:type="dcterms:W3CDTF">2023-10-22T11:22:15Z</dcterms:created>
  <dcterms:modified xsi:type="dcterms:W3CDTF">2024-01-14T05:01:04Z</dcterms:modified>
</cp:coreProperties>
</file>